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slides/slide2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s/slide2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s/slide2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slides/slide22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s/slide20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82" r:id="rId5"/>
    <p:sldId id="260" r:id="rId6"/>
    <p:sldId id="261" r:id="rId7"/>
    <p:sldId id="276" r:id="rId8"/>
    <p:sldId id="262" r:id="rId9"/>
    <p:sldId id="263" r:id="rId10"/>
    <p:sldId id="264" r:id="rId11"/>
    <p:sldId id="265" r:id="rId12"/>
    <p:sldId id="277" r:id="rId13"/>
    <p:sldId id="267" r:id="rId14"/>
    <p:sldId id="268" r:id="rId15"/>
    <p:sldId id="269" r:id="rId16"/>
    <p:sldId id="270" r:id="rId17"/>
    <p:sldId id="271" r:id="rId18"/>
    <p:sldId id="278" r:id="rId19"/>
    <p:sldId id="272" r:id="rId20"/>
    <p:sldId id="273" r:id="rId21"/>
    <p:sldId id="274" r:id="rId22"/>
    <p:sldId id="279" r:id="rId23"/>
    <p:sldId id="275" r:id="rId24"/>
    <p:sldId id="281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>
        <p:scale>
          <a:sx n="75" d="100"/>
          <a:sy n="75" d="100"/>
        </p:scale>
        <p:origin x="-1304" y="-5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2F0CE-7BB1-FD47-90DF-ED1B0E398436}" type="datetimeFigureOut">
              <a:rPr lang="en-US" smtClean="0"/>
              <a:pPr/>
              <a:t>1/4/11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865D5-DA65-E84A-AC13-260579F190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2F0CE-7BB1-FD47-90DF-ED1B0E398436}" type="datetimeFigureOut">
              <a:rPr lang="en-US" smtClean="0"/>
              <a:pPr/>
              <a:t>1/4/11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865D5-DA65-E84A-AC13-260579F190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2F0CE-7BB1-FD47-90DF-ED1B0E398436}" type="datetimeFigureOut">
              <a:rPr lang="en-US" smtClean="0"/>
              <a:pPr/>
              <a:t>1/4/11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865D5-DA65-E84A-AC13-260579F190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2F0CE-7BB1-FD47-90DF-ED1B0E398436}" type="datetimeFigureOut">
              <a:rPr lang="en-US" smtClean="0"/>
              <a:pPr/>
              <a:t>1/4/11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865D5-DA65-E84A-AC13-260579F190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2F0CE-7BB1-FD47-90DF-ED1B0E398436}" type="datetimeFigureOut">
              <a:rPr lang="en-US" smtClean="0"/>
              <a:pPr/>
              <a:t>1/4/11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865D5-DA65-E84A-AC13-260579F190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2F0CE-7BB1-FD47-90DF-ED1B0E398436}" type="datetimeFigureOut">
              <a:rPr lang="en-US" smtClean="0"/>
              <a:pPr/>
              <a:t>1/4/11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865D5-DA65-E84A-AC13-260579F190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2F0CE-7BB1-FD47-90DF-ED1B0E398436}" type="datetimeFigureOut">
              <a:rPr lang="en-US" smtClean="0"/>
              <a:pPr/>
              <a:t>1/4/11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865D5-DA65-E84A-AC13-260579F190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2F0CE-7BB1-FD47-90DF-ED1B0E398436}" type="datetimeFigureOut">
              <a:rPr lang="en-US" smtClean="0"/>
              <a:pPr/>
              <a:t>1/4/11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865D5-DA65-E84A-AC13-260579F190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2F0CE-7BB1-FD47-90DF-ED1B0E398436}" type="datetimeFigureOut">
              <a:rPr lang="en-US" smtClean="0"/>
              <a:pPr/>
              <a:t>1/4/11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865D5-DA65-E84A-AC13-260579F190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2F0CE-7BB1-FD47-90DF-ED1B0E398436}" type="datetimeFigureOut">
              <a:rPr lang="en-US" smtClean="0"/>
              <a:pPr/>
              <a:t>1/4/11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865D5-DA65-E84A-AC13-260579F190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2F0CE-7BB1-FD47-90DF-ED1B0E398436}" type="datetimeFigureOut">
              <a:rPr lang="en-US" smtClean="0"/>
              <a:pPr/>
              <a:t>1/4/11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865D5-DA65-E84A-AC13-260579F190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2F0CE-7BB1-FD47-90DF-ED1B0E398436}" type="datetimeFigureOut">
              <a:rPr lang="en-US" smtClean="0"/>
              <a:pPr/>
              <a:t>1/4/11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F865D5-DA65-E84A-AC13-260579F1909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insideria.com/2010/11/optimize-flash-content-and-imp.html" TargetMode="External"/><Relationship Id="rId4" Type="http://schemas.openxmlformats.org/officeDocument/2006/relationships/hyperlink" Target="http://elromdesign.com/blog" TargetMode="External"/><Relationship Id="rId5" Type="http://schemas.openxmlformats.org/officeDocument/2006/relationships/image" Target="../media/image1.png"/><Relationship Id="rId6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insideria.com/2010/11/flash-player-101-mobile-optimi.html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8.png"/></Relationships>
</file>

<file path=ppt/slides/_rels/slide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1.png"/><Relationship Id="rId1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kongregate.com/games/SnailsAnimation/flash-benchmark-08" TargetMode="External"/><Relationship Id="rId3" Type="http://schemas.openxmlformats.org/officeDocument/2006/relationships/hyperlink" Target="http://www.timo-ernst.net/misc/riabench-start/" TargetMode="External"/><Relationship Id="rId4" Type="http://schemas.openxmlformats.org/officeDocument/2006/relationships/image" Target="../media/image3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7.png"/><Relationship Id="rId8" Type="http://schemas.openxmlformats.org/officeDocument/2006/relationships/image" Target="../media/image8.png"/><Relationship Id="rId9" Type="http://schemas.openxmlformats.org/officeDocument/2006/relationships/image" Target="../media/image9.png"/><Relationship Id="rId10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7" Type="http://schemas.openxmlformats.org/officeDocument/2006/relationships/image" Target="../media/image17.png"/><Relationship Id="rId8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jamesward.com/census/" TargetMode="External"/><Relationship Id="rId3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hyperlink" Target="https://github.com/EladElrom/Flash-Optimizing-Tools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2410" y="1490133"/>
            <a:ext cx="6814379" cy="1470025"/>
          </a:xfrm>
        </p:spPr>
        <p:txBody>
          <a:bodyPr>
            <a:normAutofit fontScale="90000"/>
          </a:bodyPr>
          <a:lstStyle/>
          <a:p>
            <a:r>
              <a:rPr lang="en-US" sz="8889" dirty="0" smtClean="0">
                <a:latin typeface="Handwriting - Dakota"/>
                <a:cs typeface="Handwriting - Dakota"/>
              </a:rPr>
              <a:t>20 </a:t>
            </a:r>
            <a:r>
              <a:rPr lang="en-US" b="1" dirty="0" err="1" smtClean="0">
                <a:latin typeface="Handwriting - Dakota"/>
                <a:cs typeface="Handwriting - Dakota"/>
              </a:rPr>
              <a:t>x</a:t>
            </a:r>
            <a:r>
              <a:rPr lang="en-US" b="1" dirty="0" smtClean="0">
                <a:latin typeface="Handwriting - Dakota"/>
                <a:cs typeface="Handwriting - Dakota"/>
              </a:rPr>
              <a:t> Tips to better Optimize your Flash content</a:t>
            </a:r>
            <a:endParaRPr lang="en-US" dirty="0">
              <a:latin typeface="Handwriting - Dakota"/>
              <a:cs typeface="Handwriting - Dakota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07183" y="3851670"/>
            <a:ext cx="3763123" cy="574553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latin typeface="Courier"/>
                <a:cs typeface="Courier"/>
              </a:rPr>
              <a:t>@</a:t>
            </a:r>
            <a:r>
              <a:rPr lang="en-US" dirty="0" err="1" smtClean="0">
                <a:latin typeface="Courier"/>
                <a:cs typeface="Courier"/>
              </a:rPr>
              <a:t>EladElrom</a:t>
            </a:r>
            <a:endParaRPr lang="en-US" dirty="0">
              <a:latin typeface="Courier"/>
              <a:cs typeface="Courier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181600"/>
            <a:ext cx="2527300" cy="1676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9614" y="5181600"/>
            <a:ext cx="2527300" cy="16764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7913" y="5181600"/>
            <a:ext cx="2527300" cy="16764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1859" y="5181600"/>
            <a:ext cx="2527300" cy="16764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7356" y="5181600"/>
            <a:ext cx="2527300" cy="16764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7183" y="5181600"/>
            <a:ext cx="2527300" cy="16764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1605" y="5181600"/>
            <a:ext cx="2527300" cy="16764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0145" y="5181600"/>
            <a:ext cx="2527300" cy="16764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5885" y="5181600"/>
            <a:ext cx="2527300" cy="16764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8601" y="5181600"/>
            <a:ext cx="2527300" cy="16764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4549" y="5181600"/>
            <a:ext cx="2527300" cy="16764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5930" y="5181600"/>
            <a:ext cx="2527300" cy="16764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16789" y="5185443"/>
            <a:ext cx="2527300" cy="16764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410" y="446300"/>
            <a:ext cx="1778000" cy="4267200"/>
          </a:xfrm>
          <a:prstGeom prst="rect">
            <a:avLst/>
          </a:prstGeom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Handwriting - Dakota"/>
                <a:cs typeface="Handwriting - Dakota"/>
              </a:rPr>
              <a:t>Tip #8: Update screen </a:t>
            </a:r>
            <a:br>
              <a:rPr lang="en-US" dirty="0" smtClean="0">
                <a:latin typeface="Handwriting - Dakota"/>
                <a:cs typeface="Handwriting - Dakota"/>
              </a:rPr>
            </a:br>
            <a:r>
              <a:rPr lang="en-US" dirty="0" smtClean="0">
                <a:latin typeface="Handwriting - Dakota"/>
                <a:cs typeface="Handwriting - Dakota"/>
              </a:rPr>
              <a:t>once per frame</a:t>
            </a:r>
            <a:endParaRPr lang="en-US" dirty="0">
              <a:latin typeface="Handwriting - Dakota"/>
              <a:cs typeface="Handwriting - Dakot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55801"/>
            <a:ext cx="8229600" cy="33274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b="1" dirty="0" smtClean="0"/>
              <a:t>Elastic Racetrack</a:t>
            </a:r>
            <a:endParaRPr lang="en-US" b="1" dirty="0" smtClean="0"/>
          </a:p>
          <a:p>
            <a:r>
              <a:rPr lang="en-US" dirty="0" smtClean="0"/>
              <a:t>Frame </a:t>
            </a:r>
            <a:r>
              <a:rPr lang="en-US" dirty="0" smtClean="0"/>
              <a:t>starts - </a:t>
            </a:r>
            <a:r>
              <a:rPr lang="en-US" dirty="0" err="1" smtClean="0"/>
              <a:t>Event.ENTER_FRAME</a:t>
            </a:r>
            <a:endParaRPr lang="en-US" dirty="0" smtClean="0"/>
          </a:p>
          <a:p>
            <a:r>
              <a:rPr lang="en-US" dirty="0" smtClean="0"/>
              <a:t>Frame actions </a:t>
            </a:r>
            <a:r>
              <a:rPr lang="en-US" dirty="0" smtClean="0"/>
              <a:t>executed - </a:t>
            </a:r>
            <a:r>
              <a:rPr lang="en-US" dirty="0" err="1" smtClean="0"/>
              <a:t>Event.FRAME_CONSTRUCTED</a:t>
            </a:r>
            <a:endParaRPr lang="en-US" dirty="0" smtClean="0"/>
          </a:p>
          <a:p>
            <a:r>
              <a:rPr lang="en-US" dirty="0" smtClean="0"/>
              <a:t>End of Frame </a:t>
            </a:r>
            <a:r>
              <a:rPr lang="en-US" dirty="0" smtClean="0"/>
              <a:t>cycle - </a:t>
            </a:r>
            <a:r>
              <a:rPr lang="en-US" dirty="0" err="1" smtClean="0"/>
              <a:t>Event.EXIT_FRAME</a:t>
            </a:r>
            <a:endParaRPr lang="en-US" dirty="0" smtClean="0"/>
          </a:p>
          <a:p>
            <a:r>
              <a:rPr lang="en-US" dirty="0" smtClean="0"/>
              <a:t>Pre-render phase </a:t>
            </a:r>
            <a:r>
              <a:rPr lang="en-US" dirty="0" smtClean="0"/>
              <a:t>starts - </a:t>
            </a:r>
            <a:r>
              <a:rPr lang="en-US" dirty="0" err="1" smtClean="0"/>
              <a:t>Event.RENDER</a:t>
            </a:r>
            <a:endParaRPr lang="en-US" dirty="0" smtClean="0"/>
          </a:p>
          <a:p>
            <a:r>
              <a:rPr lang="en-US" dirty="0" smtClean="0"/>
              <a:t>Final user code is </a:t>
            </a:r>
            <a:r>
              <a:rPr lang="en-US" dirty="0" smtClean="0"/>
              <a:t>executed</a:t>
            </a:r>
            <a:endParaRPr lang="en-US" dirty="0" smtClean="0"/>
          </a:p>
          <a:p>
            <a:r>
              <a:rPr lang="en-US" dirty="0" smtClean="0"/>
              <a:t>Player renders changes to display</a:t>
            </a:r>
          </a:p>
          <a:p>
            <a:r>
              <a:rPr lang="en-US" dirty="0" smtClean="0"/>
              <a:t>Cycle completed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198438"/>
            <a:ext cx="1219200" cy="1219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1917" y="2497667"/>
            <a:ext cx="5499100" cy="2336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14400" y="2882544"/>
            <a:ext cx="7535333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3000" dirty="0" smtClean="0"/>
              <a:t> Avoid </a:t>
            </a:r>
            <a:r>
              <a:rPr lang="en-US" sz="3000" dirty="0" smtClean="0"/>
              <a:t>using </a:t>
            </a:r>
            <a:r>
              <a:rPr lang="en-US" sz="3000" b="1" dirty="0" err="1" smtClean="0"/>
              <a:t>updateAfterEvent</a:t>
            </a:r>
            <a:r>
              <a:rPr lang="en-US" sz="3000" dirty="0" smtClean="0"/>
              <a:t>, since it interrupt the Player and increases the player work load.</a:t>
            </a:r>
            <a:r>
              <a:rPr lang="en-US" sz="3000" dirty="0" smtClean="0"/>
              <a:t> </a:t>
            </a:r>
          </a:p>
          <a:p>
            <a:pPr>
              <a:buFont typeface="Arial"/>
              <a:buChar char="•"/>
            </a:pPr>
            <a:r>
              <a:rPr lang="en-US" sz="3000" dirty="0" smtClean="0"/>
              <a:t> Handle </a:t>
            </a:r>
            <a:r>
              <a:rPr lang="en-US" sz="3000" dirty="0" smtClean="0"/>
              <a:t>invalidation on your own using the </a:t>
            </a:r>
            <a:r>
              <a:rPr lang="en-US" sz="3000" b="1" dirty="0" err="1" smtClean="0"/>
              <a:t>stage.invalidate</a:t>
            </a:r>
            <a:r>
              <a:rPr lang="en-US" sz="3000" b="1" dirty="0" smtClean="0"/>
              <a:t>() </a:t>
            </a:r>
            <a:r>
              <a:rPr lang="en-US" sz="3000" dirty="0" smtClean="0"/>
              <a:t>property</a:t>
            </a:r>
            <a:endParaRPr lang="en-US" sz="30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6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500"/>
                            </p:stCondLst>
                            <p:childTnLst>
                              <p:par>
                                <p:cTn id="100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3" grpId="1" build="p"/>
      <p:bldP spid="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Handwriting - Dakota"/>
                <a:cs typeface="Handwriting - Dakota"/>
              </a:rPr>
              <a:t>Tip #9: Decrease nesting</a:t>
            </a:r>
            <a:endParaRPr lang="en-US" dirty="0">
              <a:latin typeface="Handwriting - Dakota"/>
              <a:cs typeface="Handwriting - Dakota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274638"/>
            <a:ext cx="1219200" cy="1219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4650" y="1670686"/>
            <a:ext cx="3575050" cy="423339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05568" y="1417638"/>
            <a:ext cx="4944532" cy="5155647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-4516965" y="85275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buFont typeface="Arial"/>
              <a:buChar char="•"/>
            </a:pPr>
            <a:endParaRPr lang="en-US" sz="32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6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xit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" presetClass="entr" presetSubtype="4" accel="50000" decel="5000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xit" presetSubtype="0" fill="hold" grpId="1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4"/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build="p"/>
      <p:bldP spid="8" grpI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Handwriting - Dakota"/>
                <a:cs typeface="Handwriting - Dakota"/>
              </a:rPr>
              <a:t>Tip #10: Reduce complexity</a:t>
            </a:r>
            <a:endParaRPr lang="en-US" dirty="0">
              <a:latin typeface="Handwriting - Dakota"/>
              <a:cs typeface="Handwriting - Dakota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274638"/>
            <a:ext cx="1219200" cy="1219200"/>
          </a:xfrm>
          <a:prstGeom prst="rect">
            <a:avLst/>
          </a:prstGeom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508000" y="1493838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Shape</a:t>
            </a:r>
            <a:br>
              <a:rPr lang="en-US" dirty="0" smtClean="0"/>
            </a:br>
            <a:r>
              <a:rPr lang="en-US" dirty="0" smtClean="0"/>
              <a:t>Constructor code of children executed: 276</a:t>
            </a:r>
          </a:p>
          <a:p>
            <a:r>
              <a:rPr lang="en-US" dirty="0" smtClean="0"/>
              <a:t>Sprite</a:t>
            </a:r>
            <a:br>
              <a:rPr lang="en-US" dirty="0" smtClean="0"/>
            </a:br>
            <a:r>
              <a:rPr lang="en-US" dirty="0" smtClean="0"/>
              <a:t>Constructor code of children executed: 399</a:t>
            </a:r>
          </a:p>
          <a:p>
            <a:r>
              <a:rPr lang="en-US" dirty="0" err="1" smtClean="0"/>
              <a:t>UIComponent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Constructor code of children executed: 1078</a:t>
            </a:r>
          </a:p>
          <a:p>
            <a:r>
              <a:rPr lang="en-US" dirty="0" smtClean="0"/>
              <a:t>Group</a:t>
            </a:r>
            <a:br>
              <a:rPr lang="en-US" dirty="0" smtClean="0"/>
            </a:br>
            <a:r>
              <a:rPr lang="en-US" dirty="0" smtClean="0"/>
              <a:t>Constructor code of children executed: 1195</a:t>
            </a:r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-4516965" y="85275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buFont typeface="Arial"/>
              <a:buChar char="•"/>
            </a:pPr>
            <a:endParaRPr lang="en-US" sz="3200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508000" y="1761067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Use low level classes such as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TextField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SimpleButton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(when possible) over halo and Spark. It will require more coding but will improve performance.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Avoid using TLF - when possible.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Use Halo components over Spark components.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When creating custom components use Sprite over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MovieClip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and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UIComponent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over Group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When creating graphics it’s recommended to use Shape display object.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TextField</a:t>
            </a:r>
            <a:b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Constructor code of children executed: 68</a:t>
            </a:r>
            <a:b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Player renders changes display list: 168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mx:Text</a:t>
            </a:r>
            <a:b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Constructor code of children executed: 743</a:t>
            </a:r>
            <a:b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Player renders changes display list: 685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s:Label</a:t>
            </a:r>
            <a:b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Constructor code of children executed: 1136</a:t>
            </a:r>
            <a:b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Player renders changes display list: 198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s:RichText</a:t>
            </a:r>
            <a:b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Constructor code of children executed: 416</a:t>
            </a:r>
            <a:b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Player renders changes display list: 3224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6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2" presetClass="entr" presetSubtype="4" accel="50000" decel="5000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xit" presetSubtype="0" fill="hold" grpId="1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8"/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59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xit" presetSubtype="4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build="p"/>
      <p:bldP spid="7" grpId="1" build="p"/>
      <p:bldP spid="8" grpId="0" build="p"/>
      <p:bldP spid="8" grpId="1" build="p"/>
      <p:bldP spid="9" grpId="0"/>
      <p:bldP spid="9" grpId="1"/>
      <p:bldP spid="12" grpId="0"/>
      <p:bldP spid="12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Handwriting - Dakota"/>
                <a:cs typeface="Handwriting - Dakota"/>
              </a:rPr>
              <a:t>Tip #11: Avoid expensive operations</a:t>
            </a:r>
            <a:endParaRPr lang="en-US" dirty="0">
              <a:latin typeface="Handwriting - Dakota"/>
              <a:cs typeface="Handwriting - Dakot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9771" y="2760133"/>
            <a:ext cx="7315296" cy="1651000"/>
          </a:xfrm>
        </p:spPr>
        <p:txBody>
          <a:bodyPr>
            <a:normAutofit/>
          </a:bodyPr>
          <a:lstStyle/>
          <a:p>
            <a:r>
              <a:rPr lang="en-US" dirty="0" smtClean="0"/>
              <a:t>Bitmap filters and perspective distortion</a:t>
            </a:r>
          </a:p>
          <a:p>
            <a:r>
              <a:rPr lang="en-US" dirty="0" smtClean="0"/>
              <a:t>Frequently-updated Text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571" y="274638"/>
            <a:ext cx="1219200" cy="1219200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6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Handwriting - Dakota"/>
                <a:cs typeface="Handwriting - Dakota"/>
              </a:rPr>
              <a:t>Tip #12: Decreasing execution time</a:t>
            </a:r>
            <a:endParaRPr lang="en-US" dirty="0">
              <a:latin typeface="Handwriting - Dakota"/>
              <a:cs typeface="Handwriting - Dakot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Primitives </a:t>
            </a:r>
            <a:r>
              <a:rPr lang="en-US" dirty="0" err="1" smtClean="0"/>
              <a:t>vs</a:t>
            </a:r>
            <a:r>
              <a:rPr lang="en-US" dirty="0" smtClean="0"/>
              <a:t> generic object</a:t>
            </a:r>
          </a:p>
          <a:p>
            <a:r>
              <a:rPr lang="en-US" dirty="0" smtClean="0"/>
              <a:t>Typing over generic objects</a:t>
            </a:r>
          </a:p>
          <a:p>
            <a:r>
              <a:rPr lang="en-US" dirty="0" smtClean="0"/>
              <a:t>Loops</a:t>
            </a:r>
          </a:p>
          <a:p>
            <a:r>
              <a:rPr lang="en-US" dirty="0" smtClean="0"/>
              <a:t>Array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en-US" dirty="0" err="1" smtClean="0"/>
              <a:t>ByteArray</a:t>
            </a:r>
            <a:r>
              <a:rPr lang="en-US" dirty="0" smtClean="0"/>
              <a:t> </a:t>
            </a:r>
            <a:r>
              <a:rPr lang="en-US" dirty="0" err="1" smtClean="0"/>
              <a:t>vs</a:t>
            </a:r>
            <a:r>
              <a:rPr lang="en-US" dirty="0" smtClean="0"/>
              <a:t> Vector</a:t>
            </a:r>
          </a:p>
          <a:p>
            <a:r>
              <a:rPr lang="en-US" dirty="0" smtClean="0"/>
              <a:t>Callbacks and events</a:t>
            </a:r>
          </a:p>
          <a:p>
            <a:r>
              <a:rPr lang="en-US" dirty="0" err="1" smtClean="0"/>
              <a:t>Regex</a:t>
            </a:r>
            <a:r>
              <a:rPr lang="en-US" dirty="0" smtClean="0"/>
              <a:t> and search string</a:t>
            </a:r>
          </a:p>
          <a:p>
            <a:r>
              <a:rPr lang="en-US" dirty="0" err="1" smtClean="0"/>
              <a:t>Databinding</a:t>
            </a:r>
            <a:endParaRPr lang="en-US" dirty="0" smtClean="0"/>
          </a:p>
          <a:p>
            <a:r>
              <a:rPr lang="en-US" dirty="0" smtClean="0"/>
              <a:t>Sealed vs. dynamic classes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274638"/>
            <a:ext cx="1219200" cy="1219200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65947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lvl="0" indent="-342900">
              <a:spcBef>
                <a:spcPct val="20000"/>
              </a:spcBef>
              <a:buFont typeface="Arial"/>
              <a:buChar char="•"/>
            </a:pPr>
            <a:r>
              <a:rPr lang="en-US" sz="3200" dirty="0" smtClean="0"/>
              <a:t>if...else statements</a:t>
            </a:r>
          </a:p>
          <a:p>
            <a:pPr marL="342900" lvl="0" indent="-342900">
              <a:spcBef>
                <a:spcPct val="20000"/>
              </a:spcBef>
              <a:buFont typeface="Arial"/>
              <a:buChar char="•"/>
            </a:pPr>
            <a:r>
              <a:rPr lang="en-US" sz="3200" dirty="0" smtClean="0"/>
              <a:t>Use strict mode</a:t>
            </a:r>
          </a:p>
          <a:p>
            <a:pPr marL="342900" lvl="0" indent="-342900">
              <a:spcBef>
                <a:spcPct val="20000"/>
              </a:spcBef>
              <a:buFont typeface="Arial"/>
              <a:buChar char="•"/>
            </a:pPr>
            <a:r>
              <a:rPr lang="en-US" sz="3200" dirty="0" smtClean="0"/>
              <a:t>Flex related tips</a:t>
            </a:r>
          </a:p>
          <a:p>
            <a:pPr marL="342900" lvl="0" indent="-342900">
              <a:spcBef>
                <a:spcPct val="20000"/>
              </a:spcBef>
              <a:buFont typeface="Arial"/>
              <a:buChar char="•"/>
            </a:pPr>
            <a:r>
              <a:rPr lang="en-US" sz="3200" dirty="0" smtClean="0"/>
              <a:t>Use e4x with caution</a:t>
            </a:r>
          </a:p>
          <a:p>
            <a:pPr marL="342900" lvl="0" indent="-342900">
              <a:spcBef>
                <a:spcPct val="20000"/>
              </a:spcBef>
              <a:buFont typeface="Arial"/>
              <a:buChar char="•"/>
            </a:pPr>
            <a:r>
              <a:rPr lang="en-US" sz="3200" dirty="0" smtClean="0"/>
              <a:t>Increasing rendering speed</a:t>
            </a:r>
          </a:p>
          <a:p>
            <a:pPr marL="342900" lvl="0" indent="-342900">
              <a:spcBef>
                <a:spcPct val="20000"/>
              </a:spcBef>
              <a:buFont typeface="Arial"/>
              <a:buChar char="•"/>
            </a:pPr>
            <a:r>
              <a:rPr lang="en-US" sz="3200" dirty="0" smtClean="0"/>
              <a:t>Manual cache as </a:t>
            </a:r>
            <a:r>
              <a:rPr lang="en-US" sz="3200" dirty="0" err="1" smtClean="0"/>
              <a:t>BitmapData</a:t>
            </a:r>
            <a:r>
              <a:rPr lang="en-US" sz="3200" dirty="0" smtClean="0"/>
              <a:t> or Bitmap</a:t>
            </a:r>
          </a:p>
          <a:p>
            <a:pPr marL="342900" lvl="0" indent="-342900">
              <a:spcBef>
                <a:spcPct val="20000"/>
              </a:spcBef>
              <a:buFont typeface="Arial"/>
              <a:buChar char="•"/>
            </a:pPr>
            <a:r>
              <a:rPr lang="en-US" sz="3200" dirty="0" smtClean="0"/>
              <a:t>Cache as bitmap matrix</a:t>
            </a:r>
          </a:p>
          <a:p>
            <a:pPr marL="342900" lvl="0" indent="-342900">
              <a:spcBef>
                <a:spcPct val="20000"/>
              </a:spcBef>
              <a:buFont typeface="Arial"/>
              <a:buChar char="•"/>
            </a:pPr>
            <a:r>
              <a:rPr lang="en-US" sz="3200" dirty="0" smtClean="0"/>
              <a:t>Set all children caching policy</a:t>
            </a:r>
          </a:p>
          <a:p>
            <a:pPr marL="342900" lvl="0" indent="-342900">
              <a:spcBef>
                <a:spcPct val="20000"/>
              </a:spcBef>
              <a:buFont typeface="Arial"/>
              <a:buChar char="•"/>
            </a:pPr>
            <a:r>
              <a:rPr lang="en-US" sz="3200" dirty="0" smtClean="0"/>
              <a:t>Check the status of all children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6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3" grpId="1" build="p"/>
      <p:bldP spid="5" grpId="0" build="p"/>
      <p:bldP spid="5" grpId="1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508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Handwriting - Dakota"/>
                <a:cs typeface="Handwriting - Dakota"/>
              </a:rPr>
              <a:t>Tip #13: Avoiding initializing and reference to unused classes</a:t>
            </a:r>
            <a:endParaRPr lang="en-US" dirty="0">
              <a:latin typeface="Handwriting - Dakota"/>
              <a:cs typeface="Handwriting - Dakota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800" y="274638"/>
            <a:ext cx="1219200" cy="1219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7000" y="2044700"/>
            <a:ext cx="4851400" cy="13843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6867" y="3877733"/>
            <a:ext cx="6134100" cy="1625600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6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6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Handwriting - Dakota"/>
                <a:cs typeface="Handwriting - Dakota"/>
              </a:rPr>
              <a:t>Tip #14: Set redraw region </a:t>
            </a:r>
            <a:br>
              <a:rPr lang="en-US" dirty="0" smtClean="0">
                <a:latin typeface="Handwriting - Dakota"/>
                <a:cs typeface="Handwriting - Dakota"/>
              </a:rPr>
            </a:br>
            <a:r>
              <a:rPr lang="en-US" dirty="0" smtClean="0">
                <a:latin typeface="Handwriting - Dakota"/>
                <a:cs typeface="Handwriting - Dakota"/>
              </a:rPr>
              <a:t>to min</a:t>
            </a:r>
            <a:endParaRPr lang="en-US" dirty="0">
              <a:latin typeface="Handwriting - Dakota"/>
              <a:cs typeface="Handwriting - Dakota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74638"/>
            <a:ext cx="1219200" cy="1219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8500" y="2620433"/>
            <a:ext cx="5207000" cy="2565400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6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Handwriting - Dakota"/>
                <a:cs typeface="Handwriting - Dakota"/>
              </a:rPr>
              <a:t>Tip #15: Reducing </a:t>
            </a:r>
            <a:r>
              <a:rPr lang="en-US" dirty="0" err="1" smtClean="0">
                <a:latin typeface="Handwriting - Dakota"/>
                <a:cs typeface="Handwriting - Dakota"/>
              </a:rPr>
              <a:t>swf</a:t>
            </a:r>
            <a:r>
              <a:rPr lang="en-US" dirty="0" smtClean="0">
                <a:latin typeface="Handwriting - Dakota"/>
                <a:cs typeface="Handwriting - Dakota"/>
              </a:rPr>
              <a:t> </a:t>
            </a:r>
            <a:br>
              <a:rPr lang="en-US" dirty="0" smtClean="0">
                <a:latin typeface="Handwriting - Dakota"/>
                <a:cs typeface="Handwriting - Dakota"/>
              </a:rPr>
            </a:br>
            <a:r>
              <a:rPr lang="en-US" dirty="0" smtClean="0">
                <a:latin typeface="Handwriting - Dakota"/>
                <a:cs typeface="Handwriting - Dakota"/>
              </a:rPr>
              <a:t>file size</a:t>
            </a:r>
            <a:endParaRPr lang="en-US" dirty="0">
              <a:latin typeface="Handwriting - Dakota"/>
              <a:cs typeface="Handwriting - Dakot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Limit font </a:t>
            </a:r>
            <a:r>
              <a:rPr lang="en-US" dirty="0" err="1" smtClean="0"/>
              <a:t>unicode</a:t>
            </a:r>
            <a:r>
              <a:rPr lang="en-US" dirty="0" smtClean="0"/>
              <a:t>-range</a:t>
            </a:r>
          </a:p>
          <a:p>
            <a:r>
              <a:rPr lang="en-US" dirty="0" smtClean="0"/>
              <a:t>Implement RSL in your project - Runtime Shared Libraries</a:t>
            </a:r>
          </a:p>
          <a:p>
            <a:r>
              <a:rPr lang="en-US" dirty="0" smtClean="0"/>
              <a:t>Load assets on runtime and reduce assets file size</a:t>
            </a:r>
          </a:p>
          <a:p>
            <a:r>
              <a:rPr lang="en-US" dirty="0" smtClean="0"/>
              <a:t>Export Release Build</a:t>
            </a:r>
          </a:p>
          <a:p>
            <a:r>
              <a:rPr lang="en-US" dirty="0" smtClean="0"/>
              <a:t>Using strict mode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571" y="198438"/>
            <a:ext cx="1219200" cy="1219200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6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2267" y="274638"/>
            <a:ext cx="7484533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Handwriting - Dakota"/>
                <a:cs typeface="Handwriting - Dakota"/>
              </a:rPr>
              <a:t>#16: Use Tools to reduce </a:t>
            </a:r>
            <a:r>
              <a:rPr lang="en-US" dirty="0" err="1" smtClean="0">
                <a:latin typeface="Handwriting - Dakota"/>
                <a:cs typeface="Handwriting - Dakota"/>
              </a:rPr>
              <a:t>swf</a:t>
            </a:r>
            <a:r>
              <a:rPr lang="en-US" dirty="0" smtClean="0">
                <a:latin typeface="Handwriting - Dakota"/>
                <a:cs typeface="Handwriting - Dakota"/>
              </a:rPr>
              <a:t> file size</a:t>
            </a:r>
            <a:endParaRPr lang="en-US" dirty="0">
              <a:latin typeface="Handwriting - Dakota"/>
              <a:cs typeface="Handwriting - Dakot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11771" y="2442633"/>
            <a:ext cx="4622800" cy="1684867"/>
          </a:xfrm>
        </p:spPr>
        <p:txBody>
          <a:bodyPr/>
          <a:lstStyle/>
          <a:p>
            <a:r>
              <a:rPr lang="en-US" dirty="0" err="1" smtClean="0"/>
              <a:t>Apparat</a:t>
            </a:r>
            <a:endParaRPr lang="en-US" dirty="0" smtClean="0"/>
          </a:p>
          <a:p>
            <a:r>
              <a:rPr lang="en-US" dirty="0" smtClean="0"/>
              <a:t>SWF Optimizer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571" y="198438"/>
            <a:ext cx="1219200" cy="1219200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6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Handwriting - Dakota"/>
                <a:cs typeface="Handwriting - Dakota"/>
              </a:rPr>
              <a:t>Tip #17: Splitting apps into modules</a:t>
            </a:r>
            <a:endParaRPr lang="en-US" dirty="0">
              <a:latin typeface="Handwriting - Dakota"/>
              <a:cs typeface="Handwriting - Dakota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98438"/>
            <a:ext cx="1219200" cy="1219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0" y="2045325"/>
            <a:ext cx="4430183" cy="3830542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6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1530" y="274638"/>
            <a:ext cx="6804271" cy="1143000"/>
          </a:xfrm>
        </p:spPr>
        <p:txBody>
          <a:bodyPr>
            <a:normAutofit/>
          </a:bodyPr>
          <a:lstStyle/>
          <a:p>
            <a:pPr algn="l"/>
            <a:r>
              <a:rPr lang="en-US" sz="3000" dirty="0" smtClean="0">
                <a:latin typeface="Handwriting - Dakota"/>
                <a:cs typeface="Handwriting - Dakota"/>
              </a:rPr>
              <a:t>#1: Flash Player 10.1 </a:t>
            </a:r>
            <a:br>
              <a:rPr lang="en-US" sz="3000" dirty="0" smtClean="0">
                <a:latin typeface="Handwriting - Dakota"/>
                <a:cs typeface="Handwriting - Dakota"/>
              </a:rPr>
            </a:br>
            <a:r>
              <a:rPr lang="en-US" sz="3000" dirty="0" smtClean="0">
                <a:latin typeface="Handwriting - Dakota"/>
                <a:cs typeface="Handwriting - Dakota"/>
              </a:rPr>
              <a:t>“out of the box” optimization</a:t>
            </a:r>
            <a:endParaRPr lang="en-US" sz="3000" dirty="0">
              <a:latin typeface="Handwriting - Dakota"/>
              <a:cs typeface="Handwriting - Dakot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21530" y="2140834"/>
            <a:ext cx="5239941" cy="602364"/>
          </a:xfrm>
        </p:spPr>
        <p:txBody>
          <a:bodyPr/>
          <a:lstStyle/>
          <a:p>
            <a:r>
              <a:rPr lang="en-US" dirty="0" smtClean="0"/>
              <a:t>Instance Management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3487" y="274638"/>
            <a:ext cx="1219200" cy="1219200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1972687" y="3195666"/>
            <a:ext cx="6804271" cy="1281459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 marL="342900" lvl="0" indent="-342900">
              <a:spcBef>
                <a:spcPct val="20000"/>
              </a:spcBef>
              <a:buFont typeface="Arial"/>
              <a:buChar char="•"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Screensaver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Mode</a:t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lang="en-US" sz="3200" dirty="0" err="1" smtClean="0"/>
              <a:t>NativeApplication.nativeApplication.systemIdleMode</a:t>
            </a:r>
            <a:r>
              <a:rPr lang="en-US" sz="3200" dirty="0" smtClean="0"/>
              <a:t> = </a:t>
            </a:r>
            <a:r>
              <a:rPr lang="en-US" sz="3200" dirty="0" err="1" smtClean="0"/>
              <a:t>SystemIdleMode.KEEP_AWAKE</a:t>
            </a:r>
            <a:r>
              <a:rPr lang="en-US" sz="3200" dirty="0" smtClean="0"/>
              <a:t>;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972687" y="4758316"/>
            <a:ext cx="5239941" cy="7696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GPU Hardware Acceleration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4799" y="2937545"/>
            <a:ext cx="7616651" cy="143592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712185" y="5528006"/>
            <a:ext cx="66652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OpenGL ES 1.1 </a:t>
            </a:r>
            <a:r>
              <a:rPr lang="en-US" dirty="0" smtClean="0"/>
              <a:t>allows bitmap </a:t>
            </a:r>
            <a:r>
              <a:rPr lang="en-US" dirty="0" err="1" smtClean="0"/>
              <a:t>blitting</a:t>
            </a:r>
            <a:endParaRPr lang="en-US" dirty="0" smtClean="0"/>
          </a:p>
          <a:p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OpenGL ES 2.0 </a:t>
            </a:r>
            <a:r>
              <a:rPr lang="en-US" dirty="0" smtClean="0"/>
              <a:t>stops using software (CPU) rendering altogether</a:t>
            </a:r>
            <a:endParaRPr lang="en-US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6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  <p:bldP spid="6" grpId="0" build="p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Handwriting - Dakota"/>
                <a:cs typeface="Handwriting - Dakota"/>
              </a:rPr>
              <a:t>Tip #18: Reuse objects - Object pooling</a:t>
            </a:r>
            <a:endParaRPr lang="en-US" dirty="0">
              <a:latin typeface="Handwriting - Dakota"/>
              <a:cs typeface="Handwriting - Dakota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371" y="274638"/>
            <a:ext cx="1219200" cy="1219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4850" y="1744133"/>
            <a:ext cx="7734300" cy="2489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3" y="4436533"/>
            <a:ext cx="6464300" cy="2006600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6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Handwriting - Dakota"/>
                <a:cs typeface="Handwriting - Dakota"/>
              </a:rPr>
              <a:t>Tip #19: Working with </a:t>
            </a:r>
            <a:br>
              <a:rPr lang="en-US" dirty="0" smtClean="0">
                <a:latin typeface="Handwriting - Dakota"/>
                <a:cs typeface="Handwriting - Dakota"/>
              </a:rPr>
            </a:br>
            <a:r>
              <a:rPr lang="en-US" dirty="0" smtClean="0">
                <a:latin typeface="Handwriting - Dakota"/>
                <a:cs typeface="Handwriting - Dakota"/>
              </a:rPr>
              <a:t>external assets</a:t>
            </a:r>
            <a:endParaRPr lang="en-US" dirty="0">
              <a:latin typeface="Handwriting - Dakota"/>
              <a:cs typeface="Handwriting - Dakot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06971" y="2641600"/>
            <a:ext cx="6536362" cy="1430867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caching data in the memory</a:t>
            </a:r>
          </a:p>
          <a:p>
            <a:r>
              <a:rPr lang="en-US" dirty="0" smtClean="0"/>
              <a:t>cache data on the local device</a:t>
            </a:r>
          </a:p>
          <a:p>
            <a:r>
              <a:rPr lang="en-US" dirty="0" smtClean="0"/>
              <a:t>Image </a:t>
            </a:r>
            <a:r>
              <a:rPr lang="en-US" dirty="0" err="1" smtClean="0"/>
              <a:t>blitting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571" y="274638"/>
            <a:ext cx="1219200" cy="1219200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6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11771" y="350838"/>
            <a:ext cx="6096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Handwriting - Dakota"/>
                <a:cs typeface="Handwriting - Dakota"/>
              </a:rPr>
              <a:t>#20: be </a:t>
            </a:r>
            <a:r>
              <a:rPr lang="en-US" dirty="0" err="1" smtClean="0">
                <a:latin typeface="Handwriting - Dakota"/>
                <a:cs typeface="Handwriting - Dakota"/>
              </a:rPr>
              <a:t>poactive</a:t>
            </a:r>
            <a:r>
              <a:rPr lang="en-US" dirty="0" smtClean="0">
                <a:latin typeface="Handwriting - Dakota"/>
                <a:cs typeface="Handwriting - Dakota"/>
              </a:rPr>
              <a:t> &amp; keep optimizing</a:t>
            </a:r>
            <a:endParaRPr lang="en-US" dirty="0">
              <a:latin typeface="Handwriting - Dakota"/>
              <a:cs typeface="Handwriting - Dakota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571" y="274638"/>
            <a:ext cx="1219200" cy="1219200"/>
          </a:xfrm>
          <a:prstGeom prst="rect">
            <a:avLst/>
          </a:prstGeom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92571" y="2319867"/>
            <a:ext cx="8229600" cy="2802467"/>
          </a:xfrm>
        </p:spPr>
        <p:txBody>
          <a:bodyPr/>
          <a:lstStyle/>
          <a:p>
            <a:r>
              <a:rPr lang="en-US" dirty="0" smtClean="0"/>
              <a:t>Be Proactive: take into account benchmark and memory usage when writing your code.</a:t>
            </a:r>
          </a:p>
          <a:p>
            <a:r>
              <a:rPr lang="en-US" dirty="0" smtClean="0"/>
              <a:t>Write code first: create your application and after it’s running, take time to optimize.</a:t>
            </a:r>
          </a:p>
          <a:p>
            <a:endParaRPr lang="en-US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6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9174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Handwriting - Dakota"/>
                <a:cs typeface="Handwriting - Dakota"/>
              </a:rPr>
              <a:t>Q&amp;A</a:t>
            </a:r>
            <a:endParaRPr lang="en-US" dirty="0">
              <a:latin typeface="Handwriting - Dakota"/>
              <a:cs typeface="Handwriting - Dakot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04686" y="1699475"/>
            <a:ext cx="6312103" cy="3482125"/>
          </a:xfrm>
        </p:spPr>
        <p:txBody>
          <a:bodyPr/>
          <a:lstStyle/>
          <a:p>
            <a:r>
              <a:rPr lang="en-US" sz="2500" dirty="0" smtClean="0">
                <a:hlinkClick r:id="rId2"/>
              </a:rPr>
              <a:t>http://insideria.com/2010/11/flash-player-101-mobile-optimi.html</a:t>
            </a:r>
            <a:r>
              <a:rPr lang="en-US" sz="2500" dirty="0" smtClean="0"/>
              <a:t/>
            </a:r>
            <a:br>
              <a:rPr lang="en-US" sz="2500" dirty="0" smtClean="0"/>
            </a:br>
            <a:endParaRPr lang="en-US" sz="2500" dirty="0" smtClean="0"/>
          </a:p>
          <a:p>
            <a:r>
              <a:rPr lang="en-US" sz="2500" dirty="0" smtClean="0">
                <a:hlinkClick r:id="rId3"/>
              </a:rPr>
              <a:t>http://insideria.com/2010/11/optimize-flash-content-and-imp.html</a:t>
            </a:r>
            <a:r>
              <a:rPr lang="en-US" sz="2500" dirty="0" smtClean="0"/>
              <a:t/>
            </a:r>
            <a:br>
              <a:rPr lang="en-US" sz="2500" dirty="0" smtClean="0"/>
            </a:br>
            <a:endParaRPr lang="en-US" sz="2500" dirty="0" smtClean="0"/>
          </a:p>
          <a:p>
            <a:r>
              <a:rPr lang="en-US" sz="2500" dirty="0" smtClean="0">
                <a:hlinkClick r:id="rId4"/>
              </a:rPr>
              <a:t>http://elromdesign.com/blog</a:t>
            </a:r>
            <a:endParaRPr lang="en-US" sz="25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181600"/>
            <a:ext cx="2527300" cy="1676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29614" y="5181600"/>
            <a:ext cx="2527300" cy="1676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17913" y="5181600"/>
            <a:ext cx="2527300" cy="16764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11859" y="5181600"/>
            <a:ext cx="2527300" cy="16764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27356" y="5181600"/>
            <a:ext cx="2527300" cy="16764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07183" y="5181600"/>
            <a:ext cx="2527300" cy="16764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91605" y="5181600"/>
            <a:ext cx="2527300" cy="16764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80145" y="5181600"/>
            <a:ext cx="2527300" cy="16764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65885" y="5181600"/>
            <a:ext cx="2527300" cy="16764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58601" y="5181600"/>
            <a:ext cx="2527300" cy="16764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44549" y="5181600"/>
            <a:ext cx="2527300" cy="16764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25930" y="5181600"/>
            <a:ext cx="2527300" cy="16764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16789" y="5185443"/>
            <a:ext cx="2527300" cy="16764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4410" y="446300"/>
            <a:ext cx="1778000" cy="4267200"/>
          </a:xfrm>
          <a:prstGeom prst="rect">
            <a:avLst/>
          </a:prstGeom>
        </p:spPr>
      </p:pic>
      <p:sp>
        <p:nvSpPr>
          <p:cNvPr id="18" name="Subtitle 2"/>
          <p:cNvSpPr txBox="1">
            <a:spLocks/>
          </p:cNvSpPr>
          <p:nvPr/>
        </p:nvSpPr>
        <p:spPr>
          <a:xfrm>
            <a:off x="5077039" y="5185443"/>
            <a:ext cx="3763123" cy="57455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ourier"/>
                <a:ea typeface="+mn-ea"/>
                <a:cs typeface="Courier"/>
              </a:rPr>
              <a:t>@EladElrom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ourier"/>
              <a:ea typeface="+mn-ea"/>
              <a:cs typeface="Courier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CCD6A6-4586-C44F-90D1-88D9C834C426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576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Handwriting - Dakota"/>
                <a:cs typeface="Handwriting - Dakota"/>
              </a:rPr>
              <a:t>#2: Profiling </a:t>
            </a:r>
            <a:r>
              <a:rPr lang="en-US" dirty="0" err="1" smtClean="0">
                <a:latin typeface="Handwriting - Dakota"/>
                <a:cs typeface="Handwriting - Dakota"/>
              </a:rPr>
              <a:t>ur</a:t>
            </a:r>
            <a:r>
              <a:rPr lang="en-US" dirty="0" smtClean="0">
                <a:latin typeface="Handwriting - Dakota"/>
                <a:cs typeface="Handwriting - Dakota"/>
              </a:rPr>
              <a:t> App </a:t>
            </a:r>
            <a:endParaRPr lang="en-US" dirty="0">
              <a:latin typeface="Handwriting - Dakota"/>
              <a:cs typeface="Handwriting - Dakot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033" y="1845312"/>
            <a:ext cx="8229600" cy="2468696"/>
          </a:xfrm>
        </p:spPr>
        <p:txBody>
          <a:bodyPr>
            <a:normAutofit/>
          </a:bodyPr>
          <a:lstStyle/>
          <a:p>
            <a:r>
              <a:rPr lang="en-US" sz="2000" dirty="0" smtClean="0"/>
              <a:t>Flash Benchmark 8: </a:t>
            </a:r>
            <a:r>
              <a:rPr lang="en-US" sz="2000" dirty="0" smtClean="0">
                <a:hlinkClick r:id="rId2"/>
              </a:rPr>
              <a:t>http://www.kongregate.com/games/SnailsAnimation/flash-benchmark-08</a:t>
            </a:r>
            <a:r>
              <a:rPr lang="en-US" sz="2000" dirty="0" smtClean="0"/>
              <a:t> or </a:t>
            </a:r>
            <a:r>
              <a:rPr lang="en-US" sz="2000" dirty="0" smtClean="0">
                <a:hlinkClick r:id="rId3"/>
              </a:rPr>
              <a:t>http://www.timo-ernst.net/misc/riabench-start/</a:t>
            </a:r>
            <a:r>
              <a:rPr lang="en-US" sz="2000" dirty="0" smtClean="0"/>
              <a:t>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9628" y="274638"/>
            <a:ext cx="1219200" cy="1219200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914400" y="1845312"/>
            <a:ext cx="8229600" cy="8406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>
              <a:spcBef>
                <a:spcPct val="20000"/>
              </a:spcBef>
              <a:buFont typeface="Arial"/>
              <a:buChar char="•"/>
            </a:pPr>
            <a:r>
              <a:rPr lang="en-US" sz="3200" dirty="0"/>
              <a:t>Flash Builder Profiler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914400" y="1818632"/>
            <a:ext cx="8229600" cy="8406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>
              <a:spcBef>
                <a:spcPct val="20000"/>
              </a:spcBef>
              <a:buFont typeface="Arial"/>
              <a:buChar char="•"/>
            </a:pPr>
            <a:r>
              <a:rPr lang="en-US" sz="3200" dirty="0" smtClean="0"/>
              <a:t>Profiling with System Tools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77033" y="1971032"/>
            <a:ext cx="8229600" cy="8406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>
              <a:spcBef>
                <a:spcPct val="20000"/>
              </a:spcBef>
              <a:buFont typeface="Arial"/>
              <a:buChar char="•"/>
            </a:pPr>
            <a:r>
              <a:rPr lang="en-US" sz="3200" dirty="0" smtClean="0"/>
              <a:t>Grant Skinner’s Benchmark AS3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914400" y="1818632"/>
            <a:ext cx="8229600" cy="8406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>
              <a:spcBef>
                <a:spcPct val="20000"/>
              </a:spcBef>
              <a:buFont typeface="Arial"/>
              <a:buChar char="•"/>
            </a:pPr>
            <a:r>
              <a:rPr lang="en-US" sz="3200" dirty="0" err="1" smtClean="0"/>
              <a:t>FlexUnit</a:t>
            </a:r>
            <a:r>
              <a:rPr lang="en-US" sz="3200" dirty="0" smtClean="0"/>
              <a:t> 4.1 Benchmark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914400" y="1971032"/>
            <a:ext cx="8229600" cy="8406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>
              <a:spcBef>
                <a:spcPct val="20000"/>
              </a:spcBef>
              <a:buFont typeface="Arial"/>
              <a:buChar char="•"/>
            </a:pPr>
            <a:r>
              <a:rPr lang="en-US" sz="3200" dirty="0" err="1" smtClean="0"/>
              <a:t>FrameStats</a:t>
            </a:r>
            <a:r>
              <a:rPr lang="en-US" sz="3200" dirty="0" smtClean="0"/>
              <a:t> - Monitor Frame Rate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914400" y="1845312"/>
            <a:ext cx="8229600" cy="84068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lvl="0" indent="-342900">
              <a:spcBef>
                <a:spcPct val="20000"/>
              </a:spcBef>
              <a:buFont typeface="Arial"/>
              <a:buChar char="•"/>
            </a:pPr>
            <a:r>
              <a:rPr lang="en-US" sz="3200" dirty="0" smtClean="0"/>
              <a:t>Open </a:t>
            </a:r>
            <a:r>
              <a:rPr lang="en-US" sz="3200" dirty="0"/>
              <a:t>S</a:t>
            </a:r>
            <a:r>
              <a:rPr lang="en-US" sz="3200" dirty="0" smtClean="0"/>
              <a:t>ource Profiler - http://</a:t>
            </a:r>
            <a:r>
              <a:rPr lang="en-US" sz="3200" dirty="0" err="1" smtClean="0"/>
              <a:t>jpauclair.net/flashpreloadprofiler</a:t>
            </a:r>
            <a:r>
              <a:rPr lang="en-US" sz="3200" dirty="0" smtClean="0"/>
              <a:t>/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91140" y="3148073"/>
            <a:ext cx="3464048" cy="326102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2576" y="3654680"/>
            <a:ext cx="8178800" cy="23368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75882" y="3148073"/>
            <a:ext cx="3920765" cy="301550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08128" y="3200143"/>
            <a:ext cx="3140731" cy="2963432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567903" y="2962010"/>
            <a:ext cx="3778102" cy="344709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99628" y="3836399"/>
            <a:ext cx="7574790" cy="2155081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567902" y="2962009"/>
            <a:ext cx="4351661" cy="3583721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935947" y="3200143"/>
            <a:ext cx="6121400" cy="3238500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6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" presetClass="exit" presetSubtype="4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2" presetClass="exit" presetSubtype="4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2" presetClass="exit" presetSubtype="4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2" presetClass="exit" presetSubtype="4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000"/>
                            </p:stCondLst>
                            <p:childTnLst>
                              <p:par>
                                <p:cTn id="8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2" presetClass="exit" presetSubtype="4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2000"/>
                            </p:stCondLst>
                            <p:childTnLst>
                              <p:par>
                                <p:cTn id="106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2" presetClass="exit" presetSubtype="4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9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2000"/>
                            </p:stCondLst>
                            <p:childTnLst>
                              <p:par>
                                <p:cTn id="123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2" presetClass="exit" presetSubtype="4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3" grpId="1" build="p"/>
      <p:bldP spid="6" grpId="0" build="p"/>
      <p:bldP spid="6" grpId="1" build="p"/>
      <p:bldP spid="7" grpId="0" build="p"/>
      <p:bldP spid="7" grpId="1" build="p"/>
      <p:bldP spid="8" grpId="0" build="p"/>
      <p:bldP spid="8" grpId="1" build="p"/>
      <p:bldP spid="9" grpId="0" build="p"/>
      <p:bldP spid="9" grpId="1" build="p"/>
      <p:bldP spid="10" grpId="0" build="p"/>
      <p:bldP spid="10" grpId="1" build="p"/>
      <p:bldP spid="11" grpId="0" build="p"/>
      <p:bldP spid="11" grpI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576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Handwriting - Dakota"/>
                <a:cs typeface="Handwriting - Dakota"/>
              </a:rPr>
              <a:t>#2: Profiling </a:t>
            </a:r>
            <a:r>
              <a:rPr lang="en-US" dirty="0" err="1" smtClean="0">
                <a:latin typeface="Handwriting - Dakota"/>
                <a:cs typeface="Handwriting - Dakota"/>
              </a:rPr>
              <a:t>ur</a:t>
            </a:r>
            <a:r>
              <a:rPr lang="en-US" dirty="0" smtClean="0">
                <a:latin typeface="Handwriting - Dakota"/>
                <a:cs typeface="Handwriting - Dakota"/>
              </a:rPr>
              <a:t> App </a:t>
            </a:r>
            <a:endParaRPr lang="en-US" dirty="0">
              <a:latin typeface="Handwriting - Dakota"/>
              <a:cs typeface="Handwriting - Dakot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91433" y="2421467"/>
            <a:ext cx="7026034" cy="2468696"/>
          </a:xfrm>
        </p:spPr>
        <p:txBody>
          <a:bodyPr>
            <a:normAutofit/>
          </a:bodyPr>
          <a:lstStyle/>
          <a:p>
            <a:r>
              <a:rPr lang="en-US" sz="3000" dirty="0" smtClean="0"/>
              <a:t>OHHH…. I </a:t>
            </a:r>
            <a:r>
              <a:rPr lang="en-US" sz="3000" dirty="0" smtClean="0"/>
              <a:t>almost forgot</a:t>
            </a:r>
            <a:r>
              <a:rPr lang="en-US" sz="3000" dirty="0" smtClean="0"/>
              <a:t>!!!</a:t>
            </a:r>
            <a:endParaRPr lang="en-US" sz="3000" dirty="0" smtClean="0"/>
          </a:p>
          <a:p>
            <a:r>
              <a:rPr lang="en-US" sz="3000" dirty="0" smtClean="0"/>
              <a:t>you can just do: </a:t>
            </a:r>
            <a:r>
              <a:rPr lang="en-US" sz="3000" b="1" dirty="0" err="1" smtClean="0"/>
              <a:t>getSize</a:t>
            </a:r>
            <a:r>
              <a:rPr lang="en-US" sz="3000" b="1" dirty="0" smtClean="0"/>
              <a:t> </a:t>
            </a:r>
            <a:br>
              <a:rPr lang="en-US" sz="3000" b="1" dirty="0" smtClean="0"/>
            </a:br>
            <a:r>
              <a:rPr lang="en-US" sz="3000" dirty="0" smtClean="0"/>
              <a:t>to </a:t>
            </a:r>
            <a:r>
              <a:rPr lang="en-US" sz="3000" dirty="0" smtClean="0"/>
              <a:t>find out the memory size of an object</a:t>
            </a:r>
            <a:endParaRPr lang="en-US" sz="30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9628" y="274638"/>
            <a:ext cx="1219200" cy="1219200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6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3" grpI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andwriting - Dakota"/>
                <a:cs typeface="Handwriting - Dakota"/>
              </a:rPr>
              <a:t>#3: Architecting</a:t>
            </a:r>
            <a:endParaRPr lang="en-US" dirty="0">
              <a:latin typeface="Handwriting - Dakota"/>
              <a:cs typeface="Handwriting - Dakot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2171" y="1955347"/>
            <a:ext cx="6283269" cy="695297"/>
          </a:xfrm>
        </p:spPr>
        <p:txBody>
          <a:bodyPr/>
          <a:lstStyle/>
          <a:p>
            <a:r>
              <a:rPr lang="en-US" dirty="0" smtClean="0"/>
              <a:t>Micro-architecture frameworks?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2171" y="274638"/>
            <a:ext cx="1219200" cy="1219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4902200"/>
            <a:ext cx="2529050" cy="162888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86356" y="2650644"/>
            <a:ext cx="2100444" cy="247111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30687" y="5805897"/>
            <a:ext cx="2514600" cy="7366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10200" y="4664555"/>
            <a:ext cx="2743200" cy="9144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24713" y="2643145"/>
            <a:ext cx="2128687" cy="212868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86056" y="3067346"/>
            <a:ext cx="1751924" cy="1597209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5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9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Handwriting - Dakota"/>
                <a:cs typeface="Handwriting - Dakota"/>
              </a:rPr>
              <a:t>Tip #4: I/O</a:t>
            </a:r>
            <a:endParaRPr lang="en-US" dirty="0">
              <a:latin typeface="Handwriting - Dakota"/>
              <a:cs typeface="Handwriting - Dakot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384551"/>
            <a:ext cx="8229600" cy="1612899"/>
          </a:xfrm>
        </p:spPr>
        <p:txBody>
          <a:bodyPr>
            <a:normAutofit/>
          </a:bodyPr>
          <a:lstStyle/>
          <a:p>
            <a:r>
              <a:rPr lang="en-US" dirty="0" smtClean="0"/>
              <a:t>AMF, RTMP.  Use James Ward’s tool to benchmark and see the memory difference: </a:t>
            </a:r>
            <a:r>
              <a:rPr lang="en-US" dirty="0" smtClean="0">
                <a:hlinkClick r:id="rId2"/>
              </a:rPr>
              <a:t>http://</a:t>
            </a:r>
            <a:r>
              <a:rPr lang="en-US" dirty="0" err="1" smtClean="0">
                <a:hlinkClick r:id="rId2"/>
              </a:rPr>
              <a:t>www.jamesward.com</a:t>
            </a:r>
            <a:r>
              <a:rPr lang="en-US" dirty="0" smtClean="0">
                <a:hlinkClick r:id="rId2"/>
              </a:rPr>
              <a:t>/census/</a:t>
            </a:r>
            <a:r>
              <a:rPr lang="en-US" dirty="0" smtClean="0"/>
              <a:t>. 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6400" y="274638"/>
            <a:ext cx="1219200" cy="1219200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762000" y="3384551"/>
            <a:ext cx="8229600" cy="8127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Use lazy loading whenever possible.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33400" y="3384551"/>
            <a:ext cx="8229600" cy="18605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Strong type the data with AMF on client and server side to increase performance.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4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xit" presetSubtype="4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xit" presetSubtype="4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3" grpId="1" build="p"/>
      <p:bldP spid="5" grpId="0"/>
      <p:bldP spid="5" grpId="1"/>
      <p:bldP spid="6" grpId="0"/>
      <p:bldP spid="6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Handwriting - Dakota"/>
                <a:cs typeface="Handwriting - Dakota"/>
              </a:rPr>
              <a:t>Tip #5: Manipulating </a:t>
            </a:r>
            <a:r>
              <a:rPr lang="en-US" dirty="0" err="1" smtClean="0">
                <a:latin typeface="Handwriting - Dakota"/>
                <a:cs typeface="Handwriting - Dakota"/>
              </a:rPr>
              <a:t>swf</a:t>
            </a:r>
            <a:r>
              <a:rPr lang="en-US" dirty="0" smtClean="0">
                <a:latin typeface="Handwriting - Dakota"/>
                <a:cs typeface="Handwriting - Dakota"/>
              </a:rPr>
              <a:t> </a:t>
            </a:r>
            <a:r>
              <a:rPr lang="en-US" dirty="0" err="1" smtClean="0">
                <a:latin typeface="Handwriting - Dakota"/>
                <a:cs typeface="Handwriting - Dakota"/>
              </a:rPr>
              <a:t>Framerate</a:t>
            </a:r>
            <a:endParaRPr lang="en-US" dirty="0">
              <a:latin typeface="Handwriting - Dakota"/>
              <a:cs typeface="Handwriting - Dakot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47078"/>
            <a:ext cx="8229600" cy="4525963"/>
          </a:xfrm>
        </p:spPr>
        <p:txBody>
          <a:bodyPr/>
          <a:lstStyle/>
          <a:p>
            <a:r>
              <a:rPr lang="en-US" dirty="0" smtClean="0"/>
              <a:t>Reducing fps when your app is inactive</a:t>
            </a:r>
          </a:p>
          <a:p>
            <a:r>
              <a:rPr lang="en-US" dirty="0" smtClean="0"/>
              <a:t>Increase the fps once the app is active again</a:t>
            </a:r>
          </a:p>
          <a:p>
            <a:r>
              <a:rPr lang="en-US" dirty="0" smtClean="0"/>
              <a:t>Increase fps while animation is playing to create a more smooth experience and keeping a stack of all the animations being played to know when we can drop the fps.</a:t>
            </a:r>
          </a:p>
          <a:p>
            <a:r>
              <a:rPr lang="en-US" dirty="0" smtClean="0"/>
              <a:t>Provide a cross platform API (Pure AS3, Flex, AIR)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98438"/>
            <a:ext cx="1219200" cy="12192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57200" y="2501900"/>
            <a:ext cx="8229600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500" dirty="0" smtClean="0">
                <a:hlinkClick r:id="rId3"/>
              </a:rPr>
              <a:t>https://github.com/EladElrom/Flash-Optimizing-Tools</a:t>
            </a:r>
            <a:endParaRPr lang="en-US" sz="2500" dirty="0" smtClean="0"/>
          </a:p>
          <a:p>
            <a:endParaRPr lang="en-US" sz="3000" dirty="0" smtClean="0"/>
          </a:p>
          <a:p>
            <a:r>
              <a:rPr lang="en-US" sz="2500" dirty="0" err="1" smtClean="0"/>
              <a:t>framerateManager:FrameRateOptimizer</a:t>
            </a:r>
            <a:r>
              <a:rPr lang="en-US" sz="2500" dirty="0" smtClean="0"/>
              <a:t> = </a:t>
            </a:r>
            <a:br>
              <a:rPr lang="en-US" sz="2500" dirty="0" smtClean="0"/>
            </a:br>
            <a:r>
              <a:rPr lang="en-US" sz="2500" dirty="0" smtClean="0"/>
              <a:t>                                     new </a:t>
            </a:r>
            <a:r>
              <a:rPr lang="en-US" sz="2500" dirty="0" err="1" smtClean="0"/>
              <a:t>FrameRateOptimizer</a:t>
            </a:r>
            <a:r>
              <a:rPr lang="en-US" sz="2500" dirty="0" smtClean="0"/>
              <a:t>( this, true );</a:t>
            </a:r>
            <a:endParaRPr lang="en-US" sz="25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6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4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/>
      <p:bldP spid="6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Handwriting - Dakota"/>
                <a:cs typeface="Handwriting - Dakota"/>
              </a:rPr>
              <a:t>Tip #6: Reduce memory usage</a:t>
            </a:r>
            <a:endParaRPr lang="en-US" dirty="0">
              <a:latin typeface="Handwriting - Dakota"/>
              <a:cs typeface="Handwriting - Dakota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274638"/>
            <a:ext cx="1219200" cy="1219200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4533901"/>
            <a:ext cx="8229600" cy="2933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2019300"/>
            <a:ext cx="843280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Memory </a:t>
            </a:r>
            <a:r>
              <a:rPr lang="en-US" sz="2400" dirty="0" smtClean="0"/>
              <a:t>leaks</a:t>
            </a:r>
            <a:r>
              <a:rPr lang="en-US" sz="2400" dirty="0" smtClean="0"/>
              <a:t> due </a:t>
            </a:r>
            <a:r>
              <a:rPr lang="en-US" sz="2400" dirty="0" smtClean="0"/>
              <a:t>to listeners that have been set by us or someone else and never removed from </a:t>
            </a:r>
            <a:r>
              <a:rPr lang="en-US" sz="2400" dirty="0" smtClean="0"/>
              <a:t>memory:</a:t>
            </a:r>
          </a:p>
          <a:p>
            <a:endParaRPr lang="en-US" sz="2400" b="1" dirty="0" smtClean="0"/>
          </a:p>
          <a:p>
            <a:r>
              <a:rPr lang="en-US" sz="2400" b="1" dirty="0" smtClean="0"/>
              <a:t>Solution: Listeners </a:t>
            </a:r>
            <a:r>
              <a:rPr lang="en-US" sz="2400" b="1" dirty="0" smtClean="0"/>
              <a:t>API</a:t>
            </a:r>
          </a:p>
          <a:p>
            <a:endParaRPr lang="en-US" sz="2200" b="1" dirty="0" smtClean="0"/>
          </a:p>
          <a:p>
            <a:r>
              <a:rPr lang="en-US" sz="2200" dirty="0" err="1" smtClean="0"/>
              <a:t>movieClip.addEventListener</a:t>
            </a:r>
            <a:r>
              <a:rPr lang="en-US" sz="2200" dirty="0" smtClean="0"/>
              <a:t>( </a:t>
            </a:r>
            <a:r>
              <a:rPr lang="en-US" sz="2200" dirty="0" err="1" smtClean="0"/>
              <a:t>listeners.type</a:t>
            </a:r>
            <a:r>
              <a:rPr lang="en-US" sz="2200" dirty="0" smtClean="0"/>
              <a:t> = </a:t>
            </a:r>
            <a:r>
              <a:rPr lang="en-US" sz="2200" dirty="0" err="1" smtClean="0"/>
              <a:t>MouseEvent.CLICK</a:t>
            </a:r>
            <a:r>
              <a:rPr lang="en-US" sz="2200" dirty="0" smtClean="0"/>
              <a:t>, </a:t>
            </a:r>
            <a:r>
              <a:rPr lang="en-US" sz="2200" dirty="0" err="1" smtClean="0"/>
              <a:t>listeners.handler</a:t>
            </a:r>
            <a:r>
              <a:rPr lang="en-US" sz="2200" dirty="0" smtClean="0"/>
              <a:t> = </a:t>
            </a:r>
            <a:r>
              <a:rPr lang="en-US" sz="2200" dirty="0" err="1" smtClean="0"/>
              <a:t>onClick</a:t>
            </a:r>
            <a:r>
              <a:rPr lang="en-US" sz="2200" dirty="0" smtClean="0"/>
              <a:t> ); </a:t>
            </a:r>
          </a:p>
          <a:p>
            <a:endParaRPr lang="en-US" sz="2200" dirty="0" smtClean="0"/>
          </a:p>
          <a:p>
            <a:r>
              <a:rPr lang="en-US" sz="2200" dirty="0" err="1" smtClean="0"/>
              <a:t>movieClip.addEventListener</a:t>
            </a:r>
            <a:r>
              <a:rPr lang="en-US" sz="2200" dirty="0" smtClean="0"/>
              <a:t>( </a:t>
            </a:r>
            <a:r>
              <a:rPr lang="en-US" sz="2200" dirty="0" err="1" smtClean="0"/>
              <a:t>listeners.type</a:t>
            </a:r>
            <a:r>
              <a:rPr lang="en-US" sz="2200" dirty="0" smtClean="0"/>
              <a:t> = </a:t>
            </a:r>
            <a:r>
              <a:rPr lang="en-US" sz="2200" dirty="0" err="1" smtClean="0"/>
              <a:t>MouseEvent.DOUBLE_CLICK</a:t>
            </a:r>
            <a:r>
              <a:rPr lang="en-US" sz="2200" dirty="0" smtClean="0"/>
              <a:t>, </a:t>
            </a:r>
            <a:r>
              <a:rPr lang="en-US" sz="2200" dirty="0" err="1" smtClean="0"/>
              <a:t>listeners.handler</a:t>
            </a:r>
            <a:r>
              <a:rPr lang="en-US" sz="2200" dirty="0" smtClean="0"/>
              <a:t> = </a:t>
            </a:r>
            <a:r>
              <a:rPr lang="en-US" sz="2200" dirty="0" err="1" smtClean="0"/>
              <a:t>onDoubleClick</a:t>
            </a:r>
            <a:r>
              <a:rPr lang="en-US" sz="2200" dirty="0" smtClean="0"/>
              <a:t> );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7200" y="5664776"/>
            <a:ext cx="84328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listeners.removeAllListeners</a:t>
            </a:r>
            <a:r>
              <a:rPr lang="en-US" sz="3200" dirty="0" smtClean="0"/>
              <a:t>( </a:t>
            </a:r>
            <a:r>
              <a:rPr lang="en-US" sz="3200" dirty="0" err="1" smtClean="0"/>
              <a:t>movieClip</a:t>
            </a:r>
            <a:r>
              <a:rPr lang="en-US" sz="3200" dirty="0" smtClean="0"/>
              <a:t> ); </a:t>
            </a:r>
            <a:endParaRPr lang="en-US" sz="32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6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4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" presetClass="exit" presetSubtype="4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8" grpId="1"/>
      <p:bldP spid="10" grpId="0"/>
      <p:bldP spid="10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Handwriting - Dakota"/>
                <a:cs typeface="Handwriting - Dakota"/>
              </a:rPr>
              <a:t>Tip #7: Avoid memory leaks</a:t>
            </a:r>
            <a:endParaRPr lang="en-US" dirty="0">
              <a:latin typeface="Handwriting - Dakota"/>
              <a:cs typeface="Handwriting - Dakota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274638"/>
            <a:ext cx="1219200" cy="1219200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914400" y="2260600"/>
            <a:ext cx="7848600" cy="29337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en-US" sz="3200" dirty="0" smtClean="0"/>
              <a:t>Call </a:t>
            </a:r>
            <a:r>
              <a:rPr lang="en-US" sz="3200" dirty="0" err="1" smtClean="0"/>
              <a:t>gc</a:t>
            </a:r>
            <a:r>
              <a:rPr lang="en-US" sz="3200" dirty="0" smtClean="0"/>
              <a:t> </a:t>
            </a:r>
            <a:r>
              <a:rPr lang="en-US" sz="3200" dirty="0" smtClean="0"/>
              <a:t>twice, </a:t>
            </a:r>
            <a:r>
              <a:rPr lang="en-US" sz="3200" dirty="0" smtClean="0"/>
              <a:t>or in AIR </a:t>
            </a:r>
            <a:r>
              <a:rPr lang="en-US" sz="3200" dirty="0" err="1" smtClean="0"/>
              <a:t>system.gc</a:t>
            </a:r>
            <a:r>
              <a:rPr lang="en-US" sz="3200" dirty="0" smtClean="0"/>
              <a:t>():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Ensure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GC will do his job correctly: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Set weekly references - where possible: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addEventListeners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and Dictionary classes.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Don’t keep references -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nulling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objects with events don’t unhook them. 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6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xit" presetSubtype="4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" presetClass="exit" presetSubtype="4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" presetClass="exit" presetSubtype="4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  <p:bldP spid="5" grpId="1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630</TotalTime>
  <Words>968</Words>
  <Application>Microsoft Macintosh PowerPoint</Application>
  <PresentationFormat>On-screen Show (4:3)</PresentationFormat>
  <Paragraphs>119</Paragraphs>
  <Slides>24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20 x Tips to better Optimize your Flash content</vt:lpstr>
      <vt:lpstr>#1: Flash Player 10.1  “out of the box” optimization</vt:lpstr>
      <vt:lpstr>#2: Profiling ur App </vt:lpstr>
      <vt:lpstr>#2: Profiling ur App </vt:lpstr>
      <vt:lpstr>#3: Architecting</vt:lpstr>
      <vt:lpstr>Tip #4: I/O</vt:lpstr>
      <vt:lpstr>Tip #5: Manipulating swf Framerate</vt:lpstr>
      <vt:lpstr>Tip #6: Reduce memory usage</vt:lpstr>
      <vt:lpstr>Tip #7: Avoid memory leaks</vt:lpstr>
      <vt:lpstr>Tip #8: Update screen  once per frame</vt:lpstr>
      <vt:lpstr>Tip #9: Decrease nesting</vt:lpstr>
      <vt:lpstr>Tip #10: Reduce complexity</vt:lpstr>
      <vt:lpstr>Tip #11: Avoid expensive operations</vt:lpstr>
      <vt:lpstr>Tip #12: Decreasing execution time</vt:lpstr>
      <vt:lpstr>Tip #13: Avoiding initializing and reference to unused classes</vt:lpstr>
      <vt:lpstr>Tip #14: Set redraw region  to min</vt:lpstr>
      <vt:lpstr>Tip #15: Reducing swf  file size</vt:lpstr>
      <vt:lpstr>#16: Use Tools to reduce swf file size</vt:lpstr>
      <vt:lpstr>Tip #17: Splitting apps into modules</vt:lpstr>
      <vt:lpstr>Tip #18: Reuse objects - Object pooling</vt:lpstr>
      <vt:lpstr>Tip #19: Working with  external assets</vt:lpstr>
      <vt:lpstr>#20: be poactive &amp; keep optimizing</vt:lpstr>
      <vt:lpstr>Q&amp;A</vt:lpstr>
      <vt:lpstr>Slide 24</vt:lpstr>
    </vt:vector>
  </TitlesOfParts>
  <Company>Elrom LLC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 Tips to better Optimize your Flash content</dc:title>
  <dc:creator>Elad Elrom</dc:creator>
  <cp:lastModifiedBy>Elad Elrom</cp:lastModifiedBy>
  <cp:revision>25</cp:revision>
  <dcterms:created xsi:type="dcterms:W3CDTF">2011-01-04T23:54:15Z</dcterms:created>
  <dcterms:modified xsi:type="dcterms:W3CDTF">2011-01-05T04:59:40Z</dcterms:modified>
</cp:coreProperties>
</file>